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304" r:id="rId3"/>
    <p:sldId id="31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09DD2-1C37-4D02-9883-B478AB45B95A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E1D63-FCB6-49D2-86AD-E6967C531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6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M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4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M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9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DC24-51D3-DAF4-D378-06628C643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84D91-4A6F-E011-D81E-372DA7D20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72898-9D69-8881-E6E6-DC04B66B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82D74-77A8-B5BD-204B-4D27A1F0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C138-FCE8-FA14-6F93-BE3ABF90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9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A36A-21B7-4795-1986-81AD80C3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EA4D6-0341-4F6E-DBBB-CB97E525C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5667A-7125-7D9F-96C8-E9CB68B3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EECC8-97A4-065F-BFD0-EFE23154B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23CAA-A772-5EE8-5B07-567C5A5F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9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04C35-53EF-DC15-94A6-D4A0FBF84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E343F-CFF8-A502-2DE4-5039AFF19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D1C99-58AF-06A4-2212-DC5FE62B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D6B96-172E-B055-F0C3-2758154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96C3B-C424-3BCD-7EC6-689A80B9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9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704A2-9247-FF87-F8C4-12F85185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40E-437E-6A49-063E-51BB4F40D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2336E-1737-F90D-9425-0CA2B437D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946FC-D9BB-444A-431A-580AAF70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5C777-C4EF-D538-D07C-BB917BDD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7EF7-3AC6-F0C5-472D-79641639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D15D1-C8B9-6356-ECBB-E0DE6AFEE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138F6-06C9-0472-718F-62671BAFE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E394D-0C31-12E1-0D37-1AF5B240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A8C8-7DBF-B22A-1838-0F357088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0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C82C1-D6F6-ED11-67E8-421FEFD2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6F142-0FA1-3A61-C601-3D22273BF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FEDDB-28F7-10CE-5DDA-7C9F06213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525AA-17FB-2E60-6227-DA0F2334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01601-2EC5-8980-ACB8-1DD36C7D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11F0D-1E5D-F8BC-802D-F18D339B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0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9D58-DB07-AB65-BC14-96EC0C2EB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6719C-68EB-D778-B433-4D43C5DC7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E9828-98EE-33EC-0361-2772F88DA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1A2049-5BD4-92AC-FC24-7DBD88C3C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AD770-ED34-6D9C-6BF4-FA02337C9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D7564-85FB-3462-8E2D-46EF317B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9B15F-BC68-EFA8-D0AE-409BCAB2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CF8613-00D1-7274-CCA6-4F9E111F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6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4F2AF-46EE-B1F4-1C8C-6E3314CF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2739C5-8CC5-88A7-4AF5-0F64DA07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29C83-9E2E-11B3-736C-F3387E99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2522A-ED3B-F740-276D-86A1194F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0E2D5-C882-D124-1B37-C97FF3C86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EB5FB-3E31-E715-D417-E0D156F6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E7F32-3AEF-69CC-A925-FA9D41D0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48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DEAD-C2ED-BF03-157F-BDABFD4E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2299-C4E3-DEBC-E05A-574CD178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0557BA-906C-691F-B7C8-89EF37D48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0C1AF-0FA7-67F8-D88F-169392D7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928D2-FC1E-5BF7-8E0D-80A6F958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401B6-030E-C4C2-FC98-A538F1ED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5ABAE-A08D-3A27-B5B9-EBEBDDAD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3775D-E6D0-DAFA-F2D7-A7BF41A2D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1A2EC-4FBC-02B3-00C5-BEF7D1509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CB5CD-8742-1B33-EEDF-6B6BF87C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C41BF-BC39-25CB-71E8-C1FBEEB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94CC4-4872-0F68-175D-A29B1694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6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AB27E-2FE0-8E48-9463-EA775008F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59528-27FE-8946-9582-670ACFC43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AF6A5-DDD6-C096-5D6E-3E857E421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CB72-810B-4A3B-92B3-597BFD6E190D}" type="datetimeFigureOut">
              <a:rPr lang="en-US" smtClean="0"/>
              <a:t>29-Jul-22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1E780-D3BA-C48F-6307-38A894C2F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F6508-8587-4223-CB27-F0838AC1E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1214F-BDAA-4496-A4B4-60CD6A5E2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9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CAE1-ECEF-4166-8BCD-7D0E2A9C8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636818"/>
            <a:ext cx="9144000" cy="966476"/>
          </a:xfrm>
          <a:noFill/>
        </p:spPr>
        <p:txBody>
          <a:bodyPr>
            <a:noAutofit/>
          </a:bodyPr>
          <a:lstStyle/>
          <a:p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FLE Creche Guidelines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3F8A1B-D4ED-4EF0-931E-0B26691250F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50145" y="678728"/>
            <a:ext cx="2491709" cy="233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8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795B-A93A-416C-8052-FAF4D9073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003" y="448628"/>
            <a:ext cx="11240563" cy="7477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Ratio of staff to number of  children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FFD7A4-896A-4374-8DE2-4844CD108BB9}"/>
              </a:ext>
            </a:extLst>
          </p:cNvPr>
          <p:cNvSpPr/>
          <p:nvPr/>
        </p:nvSpPr>
        <p:spPr>
          <a:xfrm>
            <a:off x="604434" y="1498758"/>
            <a:ext cx="10983132" cy="443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Staff requirement as per Regulations 2000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Example</a:t>
            </a: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5A8BBA53-8F9F-4419-860C-83CD266019F3}"/>
              </a:ext>
            </a:extLst>
          </p:cNvPr>
          <p:cNvGraphicFramePr>
            <a:graphicFrameLocks noGrp="1"/>
          </p:cNvGraphicFramePr>
          <p:nvPr/>
        </p:nvGraphicFramePr>
        <p:xfrm>
          <a:off x="604434" y="2239515"/>
          <a:ext cx="5288366" cy="14469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38270">
                  <a:extLst>
                    <a:ext uri="{9D8B030D-6E8A-4147-A177-3AD203B41FA5}">
                      <a16:colId xmlns:a16="http://schemas.microsoft.com/office/drawing/2014/main" val="3745482003"/>
                    </a:ext>
                  </a:extLst>
                </a:gridCol>
                <a:gridCol w="3350096">
                  <a:extLst>
                    <a:ext uri="{9D8B030D-6E8A-4147-A177-3AD203B41FA5}">
                      <a16:colId xmlns:a16="http://schemas.microsoft.com/office/drawing/2014/main" val="952117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Age Group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Staff Ratio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545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 3 mths to 1 yr.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1:4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2637"/>
                  </a:ext>
                </a:extLst>
              </a:tr>
              <a:tr h="334435">
                <a:tc>
                  <a:txBody>
                    <a:bodyPr/>
                    <a:lstStyle/>
                    <a:p>
                      <a:r>
                        <a:rPr lang="en-US" sz="1400" dirty="0"/>
                        <a:t>1 yr. to 2 yrs.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1:6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6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 yrs. to 3 yrs.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1:10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790079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03DF2C-3627-4773-91EA-36A2F564D2F4}"/>
              </a:ext>
            </a:extLst>
          </p:cNvPr>
          <p:cNvGraphicFramePr>
            <a:graphicFrameLocks noGrp="1"/>
          </p:cNvGraphicFramePr>
          <p:nvPr/>
        </p:nvGraphicFramePr>
        <p:xfrm>
          <a:off x="604435" y="4458552"/>
          <a:ext cx="7117167" cy="1046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9292">
                  <a:extLst>
                    <a:ext uri="{9D8B030D-6E8A-4147-A177-3AD203B41FA5}">
                      <a16:colId xmlns:a16="http://schemas.microsoft.com/office/drawing/2014/main" val="3030003636"/>
                    </a:ext>
                  </a:extLst>
                </a:gridCol>
                <a:gridCol w="1779292">
                  <a:extLst>
                    <a:ext uri="{9D8B030D-6E8A-4147-A177-3AD203B41FA5}">
                      <a16:colId xmlns:a16="http://schemas.microsoft.com/office/drawing/2014/main" val="4247248637"/>
                    </a:ext>
                  </a:extLst>
                </a:gridCol>
                <a:gridCol w="1715267">
                  <a:extLst>
                    <a:ext uri="{9D8B030D-6E8A-4147-A177-3AD203B41FA5}">
                      <a16:colId xmlns:a16="http://schemas.microsoft.com/office/drawing/2014/main" val="2433581669"/>
                    </a:ext>
                  </a:extLst>
                </a:gridCol>
                <a:gridCol w="1843316">
                  <a:extLst>
                    <a:ext uri="{9D8B030D-6E8A-4147-A177-3AD203B41FA5}">
                      <a16:colId xmlns:a16="http://schemas.microsoft.com/office/drawing/2014/main" val="889657819"/>
                    </a:ext>
                  </a:extLst>
                </a:gridCol>
              </a:tblGrid>
              <a:tr h="128694">
                <a:tc>
                  <a:txBody>
                    <a:bodyPr/>
                    <a:lstStyle/>
                    <a:p>
                      <a:r>
                        <a:rPr lang="en-US" sz="1400" dirty="0"/>
                        <a:t>Age Group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mths to 1 yr.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 yr. to 2 yrs.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 yrs. to 3 yrs.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32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 of Children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 up to 8 babies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 to 6 toddlers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 to 10 toddlers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90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 of Carers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endParaRPr lang="en-M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endParaRPr lang="en-M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7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19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795B-A93A-416C-8052-FAF4D9073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003" y="448628"/>
            <a:ext cx="11240563" cy="74776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Space Requirement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FFD7A4-896A-4374-8DE2-4844CD108BB9}"/>
              </a:ext>
            </a:extLst>
          </p:cNvPr>
          <p:cNvSpPr/>
          <p:nvPr/>
        </p:nvSpPr>
        <p:spPr>
          <a:xfrm>
            <a:off x="604434" y="1292008"/>
            <a:ext cx="10983132" cy="388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It is recommended to have a space of 3.25 m2 per child as per Regulations 2000. Example of a model below.</a:t>
            </a:r>
          </a:p>
          <a:p>
            <a:pPr>
              <a:lnSpc>
                <a:spcPct val="200000"/>
              </a:lnSpc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EF9035-2E89-4CBE-9AD7-9C1473E04358}"/>
              </a:ext>
            </a:extLst>
          </p:cNvPr>
          <p:cNvGraphicFramePr>
            <a:graphicFrameLocks noGrp="1"/>
          </p:cNvGraphicFramePr>
          <p:nvPr/>
        </p:nvGraphicFramePr>
        <p:xfrm>
          <a:off x="604433" y="2028825"/>
          <a:ext cx="3892087" cy="22279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58972">
                  <a:extLst>
                    <a:ext uri="{9D8B030D-6E8A-4147-A177-3AD203B41FA5}">
                      <a16:colId xmlns:a16="http://schemas.microsoft.com/office/drawing/2014/main" val="163658858"/>
                    </a:ext>
                  </a:extLst>
                </a:gridCol>
                <a:gridCol w="1433115">
                  <a:extLst>
                    <a:ext uri="{9D8B030D-6E8A-4147-A177-3AD203B41FA5}">
                      <a16:colId xmlns:a16="http://schemas.microsoft.com/office/drawing/2014/main" val="4172360571"/>
                    </a:ext>
                  </a:extLst>
                </a:gridCol>
              </a:tblGrid>
              <a:tr h="333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Desc.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Requirements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693654"/>
                  </a:ext>
                </a:extLst>
              </a:tr>
              <a:tr h="5618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Number of infants </a:t>
                      </a:r>
                      <a:r>
                        <a:rPr lang="en-US" sz="1050" dirty="0">
                          <a:effectLst/>
                        </a:rPr>
                        <a:t>(between 3 and 11 months)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8 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904384"/>
                  </a:ext>
                </a:extLst>
              </a:tr>
              <a:tr h="333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Ratio of Infant: Caregivers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1:4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335949"/>
                  </a:ext>
                </a:extLst>
              </a:tr>
              <a:tr h="333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Staffs Required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2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47649"/>
                  </a:ext>
                </a:extLst>
              </a:tr>
              <a:tr h="333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Space Required per Child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3.25 m2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589371"/>
                  </a:ext>
                </a:extLst>
              </a:tr>
              <a:tr h="3332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Total Space for setting up the section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26 m2</a:t>
                      </a:r>
                      <a:endParaRPr lang="en-MU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45649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FD2D444-2A3C-4EAD-8433-107115E3E490}"/>
              </a:ext>
            </a:extLst>
          </p:cNvPr>
          <p:cNvGraphicFramePr>
            <a:graphicFrameLocks noGrp="1"/>
          </p:cNvGraphicFramePr>
          <p:nvPr/>
        </p:nvGraphicFramePr>
        <p:xfrm>
          <a:off x="4629881" y="2028825"/>
          <a:ext cx="3604446" cy="21748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16480">
                  <a:extLst>
                    <a:ext uri="{9D8B030D-6E8A-4147-A177-3AD203B41FA5}">
                      <a16:colId xmlns:a16="http://schemas.microsoft.com/office/drawing/2014/main" val="1161373634"/>
                    </a:ext>
                  </a:extLst>
                </a:gridCol>
                <a:gridCol w="1287966">
                  <a:extLst>
                    <a:ext uri="{9D8B030D-6E8A-4147-A177-3AD203B41FA5}">
                      <a16:colId xmlns:a16="http://schemas.microsoft.com/office/drawing/2014/main" val="3778950591"/>
                    </a:ext>
                  </a:extLst>
                </a:gridCol>
              </a:tblGrid>
              <a:tr h="3258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Desc.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Requirements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87002"/>
                  </a:ext>
                </a:extLst>
              </a:tr>
              <a:tr h="5454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Number of toddlers (between 1 and 2 years)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18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3925"/>
                  </a:ext>
                </a:extLst>
              </a:tr>
              <a:tr h="3258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Ratio of Toddlers: Staffs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1:6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277588"/>
                  </a:ext>
                </a:extLst>
              </a:tr>
              <a:tr h="3258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Staffs Required</a:t>
                      </a:r>
                      <a:endParaRPr lang="en-MU" sz="11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3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626563"/>
                  </a:ext>
                </a:extLst>
              </a:tr>
              <a:tr h="3258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Space Required per Child</a:t>
                      </a:r>
                      <a:endParaRPr lang="en-MU" sz="11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3.25 m2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31903"/>
                  </a:ext>
                </a:extLst>
              </a:tr>
              <a:tr h="3258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Total Space for setting up the section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58.5 m2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10010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1A96852-541F-4590-B95B-91497E693853}"/>
              </a:ext>
            </a:extLst>
          </p:cNvPr>
          <p:cNvGraphicFramePr>
            <a:graphicFrameLocks noGrp="1"/>
          </p:cNvGraphicFramePr>
          <p:nvPr/>
        </p:nvGraphicFramePr>
        <p:xfrm>
          <a:off x="8358315" y="2023706"/>
          <a:ext cx="3703055" cy="19926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86628">
                  <a:extLst>
                    <a:ext uri="{9D8B030D-6E8A-4147-A177-3AD203B41FA5}">
                      <a16:colId xmlns:a16="http://schemas.microsoft.com/office/drawing/2014/main" val="3506948779"/>
                    </a:ext>
                  </a:extLst>
                </a:gridCol>
                <a:gridCol w="1016427">
                  <a:extLst>
                    <a:ext uri="{9D8B030D-6E8A-4147-A177-3AD203B41FA5}">
                      <a16:colId xmlns:a16="http://schemas.microsoft.com/office/drawing/2014/main" val="3490853679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Desc.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Requirements</a:t>
                      </a:r>
                      <a:endParaRPr lang="en-MU" sz="11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12802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Number of toddlers (between 2 and 3 years)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30</a:t>
                      </a:r>
                      <a:endParaRPr lang="en-MU" sz="11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531775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Ratio of Toddlers: Staffs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1:10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9031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Staffs Required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3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53147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Space Required per Child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3.25 m2</a:t>
                      </a:r>
                      <a:endParaRPr lang="en-MU" sz="11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150810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Total Space for setting up the section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97.5 m2</a:t>
                      </a:r>
                      <a:endParaRPr lang="en-MU" sz="1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1117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44A7CBC-524B-4587-830D-C77298F1448B}"/>
              </a:ext>
            </a:extLst>
          </p:cNvPr>
          <p:cNvGraphicFramePr>
            <a:graphicFrameLocks noGrp="1"/>
          </p:cNvGraphicFramePr>
          <p:nvPr/>
        </p:nvGraphicFramePr>
        <p:xfrm>
          <a:off x="4392425" y="4385539"/>
          <a:ext cx="4069984" cy="20110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5065">
                  <a:extLst>
                    <a:ext uri="{9D8B030D-6E8A-4147-A177-3AD203B41FA5}">
                      <a16:colId xmlns:a16="http://schemas.microsoft.com/office/drawing/2014/main" val="88096808"/>
                    </a:ext>
                  </a:extLst>
                </a:gridCol>
                <a:gridCol w="1655153">
                  <a:extLst>
                    <a:ext uri="{9D8B030D-6E8A-4147-A177-3AD203B41FA5}">
                      <a16:colId xmlns:a16="http://schemas.microsoft.com/office/drawing/2014/main" val="3259297737"/>
                    </a:ext>
                  </a:extLst>
                </a:gridCol>
                <a:gridCol w="769766">
                  <a:extLst>
                    <a:ext uri="{9D8B030D-6E8A-4147-A177-3AD203B41FA5}">
                      <a16:colId xmlns:a16="http://schemas.microsoft.com/office/drawing/2014/main" val="9508421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Others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Requirements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Space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241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Manager/Social Worker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M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17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Food Handler/Cleaner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M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33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Kitchen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10 m2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190900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Toilet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2 Junior / 2 Basins /1 Adult / 2 Bathroom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9 m2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92337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TOTAL INDOOR SPACE REQUIRED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201 m2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782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Outdoor Space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</a:rPr>
                        <a:t>7 m2 per child</a:t>
                      </a:r>
                      <a:endParaRPr lang="en-MU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</a:rPr>
                        <a:t>100 m2</a:t>
                      </a:r>
                      <a:endParaRPr lang="en-MU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2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72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278</Words>
  <Application>Microsoft Office PowerPoint</Application>
  <PresentationFormat>Widescreen</PresentationFormat>
  <Paragraphs>89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Verdana</vt:lpstr>
      <vt:lpstr>Office Theme</vt:lpstr>
      <vt:lpstr>FLE Creche Guidelines</vt:lpstr>
      <vt:lpstr>Ratio of staff to number of  children</vt:lpstr>
      <vt:lpstr>Space Requirement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 Creche Guidelines</dc:title>
  <dc:creator>Vishal Ragoobur</dc:creator>
  <cp:lastModifiedBy>Vishal Ragoobur</cp:lastModifiedBy>
  <cp:revision>1</cp:revision>
  <dcterms:created xsi:type="dcterms:W3CDTF">2022-07-29T05:30:59Z</dcterms:created>
  <dcterms:modified xsi:type="dcterms:W3CDTF">2022-07-29T05:32:44Z</dcterms:modified>
</cp:coreProperties>
</file>